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2" r:id="rId8"/>
    <p:sldId id="273" r:id="rId9"/>
    <p:sldId id="262" r:id="rId10"/>
    <p:sldId id="263" r:id="rId11"/>
    <p:sldId id="274" r:id="rId12"/>
    <p:sldId id="264" r:id="rId13"/>
    <p:sldId id="265" r:id="rId14"/>
    <p:sldId id="275" r:id="rId15"/>
    <p:sldId id="266" r:id="rId16"/>
    <p:sldId id="267" r:id="rId17"/>
    <p:sldId id="268" r:id="rId18"/>
    <p:sldId id="269" r:id="rId19"/>
    <p:sldId id="270" r:id="rId20"/>
    <p:sldId id="27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eaz co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81000"/>
            <a:ext cx="8610600" cy="617220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2133600" y="3962400"/>
            <a:ext cx="4267200" cy="14478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স্বাগতম </a:t>
            </a:r>
            <a:endParaRPr lang="en-US" sz="9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ownload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33400"/>
            <a:ext cx="4495800" cy="4648200"/>
          </a:xfrm>
          <a:prstGeom prst="rect">
            <a:avLst/>
          </a:prstGeom>
        </p:spPr>
      </p:pic>
      <p:pic>
        <p:nvPicPr>
          <p:cNvPr id="4" name="Picture 3" descr="images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533400"/>
            <a:ext cx="4114800" cy="4648200"/>
          </a:xfrm>
          <a:prstGeom prst="rect">
            <a:avLst/>
          </a:prstGeom>
        </p:spPr>
      </p:pic>
      <p:sp>
        <p:nvSpPr>
          <p:cNvPr id="5" name="Up Arrow Callout 4"/>
          <p:cNvSpPr/>
          <p:nvPr/>
        </p:nvSpPr>
        <p:spPr>
          <a:xfrm>
            <a:off x="1600200" y="5334000"/>
            <a:ext cx="5867400" cy="137160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ঔষধি গাছ হিসেবে 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38600" y="0"/>
            <a:ext cx="9284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কান্ড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 Diagonal Corner Rectangle 2"/>
          <p:cNvSpPr/>
          <p:nvPr/>
        </p:nvSpPr>
        <p:spPr>
          <a:xfrm>
            <a:off x="685800" y="685800"/>
            <a:ext cx="8001000" cy="1752600"/>
          </a:xfrm>
          <a:prstGeom prst="round2Diag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উদ্ভিদের  যে  অংশ থেকে শাখা-প্রশাখা ,পাতা উৎপন্ন   হয় তাকে কান্ড বলে 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download (4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857" y="2788920"/>
            <a:ext cx="4082143" cy="3840480"/>
          </a:xfrm>
          <a:prstGeom prst="rect">
            <a:avLst/>
          </a:prstGeom>
        </p:spPr>
      </p:pic>
      <p:pic>
        <p:nvPicPr>
          <p:cNvPr id="5" name="Picture 4" descr="download (46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2819400"/>
            <a:ext cx="4294414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90800" y="228600"/>
            <a:ext cx="3200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কান্ডের ব্যবহার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download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914400"/>
            <a:ext cx="4419600" cy="2895600"/>
          </a:xfrm>
          <a:prstGeom prst="rect">
            <a:avLst/>
          </a:prstGeom>
        </p:spPr>
      </p:pic>
      <p:pic>
        <p:nvPicPr>
          <p:cNvPr id="4" name="Picture 3" descr="download (6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838200"/>
            <a:ext cx="3200400" cy="2667000"/>
          </a:xfrm>
          <a:prstGeom prst="rect">
            <a:avLst/>
          </a:prstGeom>
        </p:spPr>
      </p:pic>
      <p:pic>
        <p:nvPicPr>
          <p:cNvPr id="5" name="Picture 4" descr="images (7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4191000"/>
            <a:ext cx="3581400" cy="2106415"/>
          </a:xfrm>
          <a:prstGeom prst="rect">
            <a:avLst/>
          </a:prstGeom>
        </p:spPr>
      </p:pic>
      <p:sp>
        <p:nvSpPr>
          <p:cNvPr id="6" name="Round Same Side Corner Rectangle 5"/>
          <p:cNvSpPr/>
          <p:nvPr/>
        </p:nvSpPr>
        <p:spPr>
          <a:xfrm>
            <a:off x="4572000" y="5181600"/>
            <a:ext cx="3657600" cy="1219200"/>
          </a:xfrm>
          <a:prstGeom prst="round2Same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খাদ্য হিসেবে 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81000"/>
            <a:ext cx="4114800" cy="2743200"/>
          </a:xfrm>
          <a:prstGeom prst="rect">
            <a:avLst/>
          </a:prstGeom>
        </p:spPr>
      </p:pic>
      <p:pic>
        <p:nvPicPr>
          <p:cNvPr id="3" name="Picture 2" descr="download (8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381000"/>
            <a:ext cx="4343400" cy="2667000"/>
          </a:xfrm>
          <a:prstGeom prst="rect">
            <a:avLst/>
          </a:prstGeom>
        </p:spPr>
      </p:pic>
      <p:pic>
        <p:nvPicPr>
          <p:cNvPr id="4" name="Picture 3" descr="download (9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3276600"/>
            <a:ext cx="4191000" cy="297180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4800600" y="4419600"/>
            <a:ext cx="4343400" cy="175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আসবাব হিসেবে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200" y="304800"/>
            <a:ext cx="152958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পাতা </a:t>
            </a:r>
            <a:endParaRPr lang="en-US" sz="6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download (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667000"/>
            <a:ext cx="4267200" cy="3505200"/>
          </a:xfrm>
          <a:prstGeom prst="rect">
            <a:avLst/>
          </a:prstGeom>
        </p:spPr>
      </p:pic>
      <p:pic>
        <p:nvPicPr>
          <p:cNvPr id="4" name="Picture 3" descr="download (1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399" y="2667000"/>
            <a:ext cx="4191001" cy="3581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" y="1143000"/>
            <a:ext cx="81533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কান্ড বা তার  শাখা-প্রশাখার পর্ব থেকে উৎপন্ন চ্যাপ্টা অঙ্গটিকে পাতা বলে।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057400" y="228600"/>
            <a:ext cx="5029200" cy="914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পাতার ব্যবহার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mages (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371600"/>
            <a:ext cx="2438400" cy="4114800"/>
          </a:xfrm>
          <a:prstGeom prst="rect">
            <a:avLst/>
          </a:prstGeom>
        </p:spPr>
      </p:pic>
      <p:pic>
        <p:nvPicPr>
          <p:cNvPr id="4" name="Picture 3" descr="download (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1800" y="1371600"/>
            <a:ext cx="2766060" cy="4191000"/>
          </a:xfrm>
          <a:prstGeom prst="rect">
            <a:avLst/>
          </a:prstGeom>
        </p:spPr>
      </p:pic>
      <p:pic>
        <p:nvPicPr>
          <p:cNvPr id="5" name="Picture 4" descr="images (1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1447800"/>
            <a:ext cx="2971800" cy="41148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62000" y="5562600"/>
            <a:ext cx="9144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লাউ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657600" y="5562600"/>
            <a:ext cx="1524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কচু শাক </a:t>
            </a:r>
            <a:endParaRPr lang="en-US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391400" y="5638800"/>
            <a:ext cx="1066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পুই শাক 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286000" y="6096000"/>
            <a:ext cx="4267200" cy="7620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শাক সব্জি  হিসেবে </a:t>
            </a:r>
            <a:endParaRPr lang="en-US" sz="4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1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457200"/>
            <a:ext cx="4419600" cy="4191000"/>
          </a:xfrm>
          <a:prstGeom prst="rect">
            <a:avLst/>
          </a:prstGeom>
        </p:spPr>
      </p:pic>
      <p:pic>
        <p:nvPicPr>
          <p:cNvPr id="3" name="Picture 2" descr="download (1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381000"/>
            <a:ext cx="3886200" cy="4267200"/>
          </a:xfrm>
          <a:prstGeom prst="rect">
            <a:avLst/>
          </a:prstGeom>
        </p:spPr>
      </p:pic>
      <p:sp>
        <p:nvSpPr>
          <p:cNvPr id="4" name="Snip Same Side Corner Rectangle 3"/>
          <p:cNvSpPr/>
          <p:nvPr/>
        </p:nvSpPr>
        <p:spPr>
          <a:xfrm>
            <a:off x="2057400" y="5105400"/>
            <a:ext cx="5638800" cy="15240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ঘরের ছাউনি হিসেবে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1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533400"/>
            <a:ext cx="4191000" cy="2819401"/>
          </a:xfrm>
          <a:prstGeom prst="rect">
            <a:avLst/>
          </a:prstGeom>
        </p:spPr>
      </p:pic>
      <p:pic>
        <p:nvPicPr>
          <p:cNvPr id="3" name="Picture 2" descr="download (16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533400"/>
            <a:ext cx="4038600" cy="2743200"/>
          </a:xfrm>
          <a:prstGeom prst="rect">
            <a:avLst/>
          </a:prstGeom>
        </p:spPr>
      </p:pic>
      <p:pic>
        <p:nvPicPr>
          <p:cNvPr id="4" name="Picture 3" descr="images (6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47800" y="3505200"/>
            <a:ext cx="6096000" cy="289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057400" y="228600"/>
            <a:ext cx="5257800" cy="1295400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524000"/>
            <a:ext cx="8458200" cy="838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নিচের চিত্র গুলো থেকে মূল, কান্ড ও পাতা আলাদা কর </a:t>
            </a:r>
            <a:endParaRPr lang="en-US" sz="40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download (1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819400"/>
            <a:ext cx="2606040" cy="2971800"/>
          </a:xfrm>
          <a:prstGeom prst="rect">
            <a:avLst/>
          </a:prstGeom>
        </p:spPr>
      </p:pic>
      <p:pic>
        <p:nvPicPr>
          <p:cNvPr id="7" name="Picture 6" descr="download (1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9800" y="2743200"/>
            <a:ext cx="2895600" cy="3124200"/>
          </a:xfrm>
          <a:prstGeom prst="rect">
            <a:avLst/>
          </a:prstGeom>
        </p:spPr>
      </p:pic>
      <p:pic>
        <p:nvPicPr>
          <p:cNvPr id="8" name="Picture 7" descr="images (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4200" y="2849880"/>
            <a:ext cx="2667000" cy="3017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4600" y="228600"/>
            <a:ext cx="40386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50" name="AutoShape 2" descr="picture of house à¦à¦° à¦à¦¬à¦¿à¦° à¦«à¦²à¦¾à¦«à¦²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" name="AutoShape 4" descr="picture of house à¦à¦° à¦à¦¬à¦¿à¦° à¦«à¦²à¦¾à¦«à¦²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4" name="AutoShape 6" descr="picture of house à¦à¦° à¦à¦¬à¦¿à¦° à¦«à¦²à¦¾à¦«à¦²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6" name="AutoShape 8" descr="picture of house à¦à¦° à¦à¦¬à¦¿à¦° à¦«à¦²à¦¾à¦«à¦²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 descr="download (4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219200"/>
            <a:ext cx="6781800" cy="398537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81000" y="5486400"/>
            <a:ext cx="856356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মূল , কান্ড </a:t>
            </a:r>
            <a:r>
              <a:rPr lang="en-US" sz="4400" smtClean="0">
                <a:latin typeface="NikoshBAN" pitchFamily="2" charset="0"/>
                <a:cs typeface="NikoshBAN" pitchFamily="2" charset="0"/>
              </a:rPr>
              <a:t>ও পাতার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৫ টি ব্যবহার লিখে আনবে।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8600" y="914400"/>
            <a:ext cx="4191000" cy="39624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পরিচিতিঃ </a:t>
            </a:r>
            <a:br>
              <a:rPr lang="en-US" sz="3600" dirty="0" smtClean="0">
                <a:latin typeface="NikoshBAN" pitchFamily="2" charset="0"/>
                <a:cs typeface="NikoshBAN" pitchFamily="2" charset="0"/>
              </a:rPr>
            </a:b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মোঃ রিয়াজ উদ্দিন </a:t>
            </a:r>
            <a:br>
              <a:rPr lang="en-US" sz="3600" dirty="0" smtClean="0">
                <a:latin typeface="NikoshBAN" pitchFamily="2" charset="0"/>
                <a:cs typeface="NikoshBAN" pitchFamily="2" charset="0"/>
              </a:rPr>
            </a:b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সহঃ শিক্ষক</a:t>
            </a:r>
            <a:br>
              <a:rPr lang="en-US" sz="3600" dirty="0" smtClean="0">
                <a:latin typeface="NikoshBAN" pitchFamily="2" charset="0"/>
                <a:cs typeface="NikoshBAN" pitchFamily="2" charset="0"/>
              </a:rPr>
            </a:b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বড়ৈকান্দি বাহরূল উলূম দাখিল মাদরাসা </a:t>
            </a:r>
            <a:br>
              <a:rPr lang="en-US" sz="3600" dirty="0" smtClean="0">
                <a:latin typeface="NikoshBAN" pitchFamily="2" charset="0"/>
                <a:cs typeface="NikoshBAN" pitchFamily="2" charset="0"/>
              </a:rPr>
            </a:b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কেরাণীগঞ্জ ,ঢাকা। </a:t>
            </a:r>
            <a:br>
              <a:rPr lang="en-US" sz="3600" dirty="0" smtClean="0">
                <a:latin typeface="NikoshBAN" pitchFamily="2" charset="0"/>
                <a:cs typeface="NikoshBAN" pitchFamily="2" charset="0"/>
              </a:rPr>
            </a:b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29200" y="1371600"/>
            <a:ext cx="3733800" cy="3352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বিষয়ঃ   বিজ্ঞান </a:t>
            </a:r>
          </a:p>
          <a:p>
            <a:pPr algn="ctr"/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শ্রেণীঃ  ষষ্ট,  অধ্যায়-  ৫</a:t>
            </a:r>
          </a:p>
          <a:p>
            <a:pPr algn="ctr"/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পাঠঃ – ১০    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04800"/>
            <a:ext cx="7924800" cy="609600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2286000" y="685800"/>
            <a:ext cx="4572000" cy="29718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ধন্যবাদ </a:t>
            </a:r>
          </a:p>
          <a:p>
            <a:pPr algn="ctr"/>
            <a:r>
              <a:rPr lang="en-US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সবাইকে  </a:t>
            </a:r>
            <a:endParaRPr lang="en-US" sz="6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867400" y="228600"/>
            <a:ext cx="26670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  উপস্থাপনা  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304800"/>
            <a:ext cx="35052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ছবি গুলো লক্ষ্য কর </a:t>
            </a:r>
            <a:endParaRPr lang="en-US" sz="2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143000"/>
            <a:ext cx="3276600" cy="2819400"/>
          </a:xfrm>
          <a:prstGeom prst="rect">
            <a:avLst/>
          </a:prstGeom>
        </p:spPr>
      </p:pic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1219200"/>
            <a:ext cx="3276600" cy="2667000"/>
          </a:xfrm>
          <a:prstGeom prst="rect">
            <a:avLst/>
          </a:prstGeom>
        </p:spPr>
      </p:pic>
      <p:pic>
        <p:nvPicPr>
          <p:cNvPr id="6" name="Picture 5" descr="images (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33600" y="4114800"/>
            <a:ext cx="5029200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685800"/>
            <a:ext cx="3505200" cy="3124200"/>
          </a:xfrm>
          <a:prstGeom prst="rect">
            <a:avLst/>
          </a:prstGeom>
        </p:spPr>
      </p:pic>
      <p:pic>
        <p:nvPicPr>
          <p:cNvPr id="3" name="Picture 2" descr="images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609600"/>
            <a:ext cx="3886200" cy="3200400"/>
          </a:xfrm>
          <a:prstGeom prst="rect">
            <a:avLst/>
          </a:prstGeom>
        </p:spPr>
      </p:pic>
      <p:pic>
        <p:nvPicPr>
          <p:cNvPr id="4" name="Picture 3" descr="images (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5400" y="4191000"/>
            <a:ext cx="6248400" cy="243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1295400"/>
            <a:ext cx="6858000" cy="1066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ছবিতে আমরা কি কি দেখতে পেলাম ?   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95400" y="3733800"/>
            <a:ext cx="7391400" cy="228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বিভিন্ন উদ্ভিদের মূল ,কান্ড ও পাতার ছবি</a:t>
            </a:r>
          </a:p>
          <a:p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 এদের ব্যবহারিক  দ্রব্যের ছবি </a:t>
            </a:r>
          </a:p>
          <a:p>
            <a:pPr algn="ctr"/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86000" y="304800"/>
            <a:ext cx="3657600" cy="9144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পাঠ ঘোষনা </a:t>
            </a:r>
            <a:endParaRPr lang="en-US" sz="5400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52400" y="2286000"/>
            <a:ext cx="8839200" cy="31242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তাহলে আমাদের  আজকের পাঠের বিষয়  হলো </a:t>
            </a:r>
          </a:p>
          <a:p>
            <a:pPr algn="ctr"/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মানব  জীবনে মূল ,কান্ড ও পাতার প্রয়োজনীয়তা </a:t>
            </a:r>
            <a:endParaRPr lang="en-US" sz="4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04800"/>
            <a:ext cx="2438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শিখন ফলঃ 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905000"/>
            <a:ext cx="8077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এই পাঠ শেষে  শিক্ষার্থীরা </a:t>
            </a:r>
          </a:p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১।  উদ্ভিদের মূল , কান্ড ও পাতা চিহ্নিত  করতে পারবে ।</a:t>
            </a:r>
          </a:p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4800" i="1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।মানব জীবনে  মূল, কান্ড ও পাতার  প্রয়োজনীয়তা ব্যাখ্যা করতে পারবে।  </a:t>
            </a:r>
            <a:endParaRPr lang="en-US" sz="4800" i="1" dirty="0">
              <a:solidFill>
                <a:schemeClr val="accent3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1" y="838200"/>
            <a:ext cx="861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মূলঃ 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উদ্ভিদের যে অংশ মাটির নিচে থাকে তাকে মূল বলে </a:t>
            </a:r>
            <a:r>
              <a:rPr lang="en-US" dirty="0" smtClean="0"/>
              <a:t>। </a:t>
            </a:r>
            <a:endParaRPr lang="en-US" dirty="0"/>
          </a:p>
        </p:txBody>
      </p:sp>
      <p:pic>
        <p:nvPicPr>
          <p:cNvPr id="3" name="Picture 2" descr="download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09800"/>
            <a:ext cx="2514600" cy="3124200"/>
          </a:xfrm>
          <a:prstGeom prst="rect">
            <a:avLst/>
          </a:prstGeom>
        </p:spPr>
      </p:pic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209800"/>
            <a:ext cx="2819400" cy="3124200"/>
          </a:xfrm>
          <a:prstGeom prst="rect">
            <a:avLst/>
          </a:prstGeom>
        </p:spPr>
      </p:pic>
      <p:pic>
        <p:nvPicPr>
          <p:cNvPr id="5" name="Picture 4" descr="download (17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71800" y="2209800"/>
            <a:ext cx="3048000" cy="3124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743200" y="5867400"/>
            <a:ext cx="29466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বিভিন্ন প্রকার মূল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3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304800"/>
            <a:ext cx="5181600" cy="1219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মুলের ব্যবহার </a:t>
            </a:r>
            <a:endParaRPr lang="en-US" sz="4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676400"/>
            <a:ext cx="3962400" cy="350520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1524000" y="5638800"/>
            <a:ext cx="55626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সবজি হিসেবে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images (10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400" y="1752600"/>
            <a:ext cx="4419600" cy="327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184</Words>
  <Application>Microsoft Office PowerPoint</Application>
  <PresentationFormat>On-screen Show (4:3)</PresentationFormat>
  <Paragraphs>43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পরিচিতিঃ  মোঃ রিয়াজ উদ্দিন  সহঃ শিক্ষক বড়ৈকান্দি বাহরূল উলূম দাখিল মাদরাসা  কেরাণীগঞ্জ ,ঢাকা।   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 </dc:title>
  <dc:creator>REAZ UDDIN</dc:creator>
  <cp:lastModifiedBy>REAZ UDDIN</cp:lastModifiedBy>
  <cp:revision>47</cp:revision>
  <dcterms:created xsi:type="dcterms:W3CDTF">2006-08-16T00:00:00Z</dcterms:created>
  <dcterms:modified xsi:type="dcterms:W3CDTF">2018-11-10T05:32:17Z</dcterms:modified>
</cp:coreProperties>
</file>